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Lato Bold" charset="1" panose="020F0502020204030203"/>
      <p:regular r:id="rId24"/>
    </p:embeddedFont>
    <p:embeddedFont>
      <p:font typeface="League Spartan" charset="1" panose="00000800000000000000"/>
      <p:regular r:id="rId25"/>
    </p:embeddedFont>
    <p:embeddedFont>
      <p:font typeface="Poppins" charset="1" panose="000005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  <p:embeddedFont>
      <p:font typeface="Poppins Bold" charset="1" panose="00000800000000000000"/>
      <p:regular r:id="rId29"/>
    </p:embeddedFont>
    <p:embeddedFont>
      <p:font typeface="Montserrat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11769"/>
            <a:ext cx="7218503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SENSORY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106715"/>
            <a:ext cx="10991397" cy="16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ECOLOGY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9902" y="3860352"/>
            <a:ext cx="2566296" cy="2566296"/>
          </a:xfrm>
          <a:custGeom>
            <a:avLst/>
            <a:gdLst/>
            <a:ahLst/>
            <a:cxnLst/>
            <a:rect r="r" b="b" t="t" l="l"/>
            <a:pathLst>
              <a:path h="2566296" w="2566296">
                <a:moveTo>
                  <a:pt x="0" y="0"/>
                </a:moveTo>
                <a:lnTo>
                  <a:pt x="2566296" y="0"/>
                </a:lnTo>
                <a:lnTo>
                  <a:pt x="2566296" y="2566296"/>
                </a:lnTo>
                <a:lnTo>
                  <a:pt x="0" y="2566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8322" y="5962793"/>
            <a:ext cx="6583633" cy="126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</a:rPr>
              <a:t>Crafting Environments: Illuminating, Regulating, and Oxygenating for Optimal Experience.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57761" y="7175206"/>
            <a:ext cx="3382733" cy="274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952">
                <a:solidFill>
                  <a:srgbClr val="000000"/>
                </a:solidFill>
                <a:latin typeface="Canva Sans Bold"/>
              </a:rPr>
              <a:t>Guide</a:t>
            </a:r>
          </a:p>
          <a:p>
            <a:pPr algn="l">
              <a:lnSpc>
                <a:spcPts val="2732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</a:rPr>
              <a:t>Bincy Ponnan</a:t>
            </a:r>
          </a:p>
          <a:p>
            <a:pPr algn="l">
              <a:lnSpc>
                <a:spcPts val="2732"/>
              </a:lnSpc>
            </a:pPr>
          </a:p>
          <a:p>
            <a:pPr algn="l">
              <a:lnSpc>
                <a:spcPts val="2732"/>
              </a:lnSpc>
            </a:pPr>
            <a:r>
              <a:rPr lang="en-US" sz="1952">
                <a:solidFill>
                  <a:srgbClr val="000000"/>
                </a:solidFill>
                <a:latin typeface="Canva Sans Bold"/>
              </a:rPr>
              <a:t>Team</a:t>
            </a:r>
          </a:p>
          <a:p>
            <a:pPr algn="l">
              <a:lnSpc>
                <a:spcPts val="2732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</a:rPr>
              <a:t>Aditya S</a:t>
            </a:r>
          </a:p>
          <a:p>
            <a:pPr algn="l">
              <a:lnSpc>
                <a:spcPts val="2732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</a:rPr>
              <a:t>Ameer Ansary</a:t>
            </a:r>
          </a:p>
          <a:p>
            <a:pPr algn="l">
              <a:lnSpc>
                <a:spcPts val="2732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</a:rPr>
              <a:t>Niranjana JS</a:t>
            </a:r>
          </a:p>
          <a:p>
            <a:pPr algn="l">
              <a:lnSpc>
                <a:spcPts val="2732"/>
              </a:lnSpc>
            </a:pPr>
            <a:r>
              <a:rPr lang="en-US" sz="1952">
                <a:solidFill>
                  <a:srgbClr val="000000"/>
                </a:solidFill>
                <a:latin typeface="Canva Sans"/>
              </a:rPr>
              <a:t>Sreehari 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ALOGRITHM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1681213"/>
            <a:ext cx="325469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299247"/>
            <a:ext cx="13620761" cy="319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 Bold"/>
              </a:rPr>
              <a:t>Setup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1. Initialise serial communication at 9600 baud.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2. Initialize BH1750 light sensor.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  a. If the sensor is not found, print "No BH1750 sensor found!" and enter an infinite loop.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3. Set pins 3-10 as OUTPUT for LEDs.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4. Set pin 13 as OUTPUT for temperature control relay.</a:t>
            </a:r>
          </a:p>
          <a:p>
            <a:pPr algn="l">
              <a:lnSpc>
                <a:spcPts val="3222"/>
              </a:lnSpc>
            </a:pPr>
          </a:p>
          <a:p>
            <a:pPr algn="l">
              <a:lnSpc>
                <a:spcPts val="322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765855" y="99935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ALOGRITHM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1681213"/>
            <a:ext cx="325469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299247"/>
            <a:ext cx="13620761" cy="759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 Bold"/>
              </a:rPr>
              <a:t>Loop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1. Light Sensor: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a. Start BH1750 sensor.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b. Read light intensity in lux.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c. Print "Light Intensity: " followed by lux.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d. Control LEDs based on lux: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i. If lux &gt; 1000: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- Turn off LEDs 3-9.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- Turn on LED 10.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ii. Else if lux &gt; 500: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- Turn off LEDs 3-8.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- Turn on LEDs 9-10.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iii. Else if lux &gt; 100: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- Turn off LEDs 3-7.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- Turn on LEDs 8-10.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iv. Else if lux &gt; 50: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- Turn off LEDs 3-6.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- Turn on LEDs 7-10.</a:t>
            </a:r>
          </a:p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65855" y="99935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ALOGRITHM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1681213"/>
            <a:ext cx="325469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299247"/>
            <a:ext cx="13329290" cy="782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v. Else if lux &gt; 20: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Turn off LEDs 3-5.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Turn on LEDs 6-10.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vi. Else: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Turn on LED 3.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Turn off LEDs 4-10.</a:t>
            </a:r>
          </a:p>
          <a:p>
            <a:pPr algn="l">
              <a:lnSpc>
                <a:spcPts val="3153"/>
              </a:lnSpc>
            </a:pP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2. Temperature Sensor: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a. Read temperature using DHT11 sensor.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b. Print temperature.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c. If temperature reading is valid: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i. If (temperature - ROOM_TEMP) &gt;= 1: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Print "Temperature changed to " followed by temperature.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Turn on the relay (pin 13 HIGH) to turn on the fan.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ii. Else: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Turn off the relay (pin 13 LOW) to turn off the fan.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d. Else: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Print error message.</a:t>
            </a:r>
          </a:p>
          <a:p>
            <a:pPr algn="l">
              <a:lnSpc>
                <a:spcPts val="3153"/>
              </a:lnSpc>
            </a:pPr>
          </a:p>
          <a:p>
            <a:pPr algn="l">
              <a:lnSpc>
                <a:spcPts val="315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765855" y="99935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ALOGRITHM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1681213"/>
            <a:ext cx="325469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299247"/>
            <a:ext cx="13329290" cy="3131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3. Gas Detector: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a. Read air quality in ppm using MQ135 sensor.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b. Print "Air Quality: " followed by ppm and "ppm".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c. If ppm &gt; 100: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Turn on the relay (pin 13 HIGH) to turn on the fan.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d. Else:</a:t>
            </a:r>
          </a:p>
          <a:p>
            <a:pPr algn="l">
              <a:lnSpc>
                <a:spcPts val="3153"/>
              </a:lnSpc>
            </a:pPr>
            <a:r>
              <a:rPr lang="en-US" sz="2061">
                <a:solidFill>
                  <a:srgbClr val="000000"/>
                </a:solidFill>
                <a:latin typeface="Poppins"/>
              </a:rPr>
              <a:t> - Turn off the relay (pin 13 LOW) to turn off the fan.</a:t>
            </a:r>
          </a:p>
          <a:p>
            <a:pPr algn="l">
              <a:lnSpc>
                <a:spcPts val="315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765855" y="99935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1494821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DESIGN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67769" y="2597532"/>
            <a:ext cx="9177300" cy="6895934"/>
          </a:xfrm>
          <a:custGeom>
            <a:avLst/>
            <a:gdLst/>
            <a:ahLst/>
            <a:cxnLst/>
            <a:rect r="r" b="b" t="t" l="l"/>
            <a:pathLst>
              <a:path h="6895934" w="9177300">
                <a:moveTo>
                  <a:pt x="0" y="0"/>
                </a:moveTo>
                <a:lnTo>
                  <a:pt x="9177300" y="0"/>
                </a:lnTo>
                <a:lnTo>
                  <a:pt x="9177300" y="6895934"/>
                </a:lnTo>
                <a:lnTo>
                  <a:pt x="0" y="6895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6" r="0" b="-5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HARDWARE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03362" y="172387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988392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REQUIRED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9771" y="574567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161226" y="0"/>
            <a:ext cx="13399574" cy="10287000"/>
            <a:chOff x="0" y="0"/>
            <a:chExt cx="352910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291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29106">
                  <a:moveTo>
                    <a:pt x="0" y="0"/>
                  </a:moveTo>
                  <a:lnTo>
                    <a:pt x="3529106" y="0"/>
                  </a:lnTo>
                  <a:lnTo>
                    <a:pt x="35291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52910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446071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COMPONENTS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1364" y="2937173"/>
            <a:ext cx="6549330" cy="555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BH1750 L</a:t>
            </a:r>
            <a:r>
              <a:rPr lang="en-US" sz="3482" spc="-52">
                <a:solidFill>
                  <a:srgbClr val="FFFFFF"/>
                </a:solidFill>
                <a:latin typeface="Montserrat"/>
              </a:rPr>
              <a:t>ight Sensor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Arduino Uno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Jumper Wires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Led Strip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B</a:t>
            </a:r>
            <a:r>
              <a:rPr lang="en-US" sz="3482" spc="-52">
                <a:solidFill>
                  <a:srgbClr val="FFFFFF"/>
                </a:solidFill>
                <a:latin typeface="Montserrat"/>
              </a:rPr>
              <a:t>readboard x2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Fan x2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Temperature Sensor DHT11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Relay x2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CO2 Sensor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03362" y="172387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47556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BUDGET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5604843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161226" y="0"/>
            <a:ext cx="13399574" cy="10287000"/>
            <a:chOff x="0" y="0"/>
            <a:chExt cx="352910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291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29106">
                  <a:moveTo>
                    <a:pt x="0" y="0"/>
                  </a:moveTo>
                  <a:lnTo>
                    <a:pt x="3529106" y="0"/>
                  </a:lnTo>
                  <a:lnTo>
                    <a:pt x="35291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52910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86163" y="2486774"/>
            <a:ext cx="8057852" cy="555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BH1750 L</a:t>
            </a:r>
            <a:r>
              <a:rPr lang="en-US" sz="3482" spc="-52">
                <a:solidFill>
                  <a:srgbClr val="FFFFFF"/>
                </a:solidFill>
                <a:latin typeface="Montserrat"/>
              </a:rPr>
              <a:t>ight Sensor - ₹500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Arduino Uno - ₹600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Jumper Wires - ₹50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Led Strip - ₹200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B</a:t>
            </a:r>
            <a:r>
              <a:rPr lang="en-US" sz="3482" spc="-52">
                <a:solidFill>
                  <a:srgbClr val="FFFFFF"/>
                </a:solidFill>
                <a:latin typeface="Montserrat"/>
              </a:rPr>
              <a:t>readboard x2 - ₹200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Fan x2 - ₹260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Gas Detector - ~₹500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Temperature Sensor DHT11 - ₹200</a:t>
            </a:r>
          </a:p>
          <a:p>
            <a:pPr algn="l" marL="751926" indent="-375963" lvl="1">
              <a:lnSpc>
                <a:spcPts val="4875"/>
              </a:lnSpc>
              <a:spcBef>
                <a:spcPct val="0"/>
              </a:spcBef>
              <a:buFont typeface="Arial"/>
              <a:buChar char="•"/>
            </a:pPr>
            <a:r>
              <a:rPr lang="en-US" sz="3482" spc="-52">
                <a:solidFill>
                  <a:srgbClr val="FFFFFF"/>
                </a:solidFill>
                <a:latin typeface="Montserrat"/>
              </a:rPr>
              <a:t>Relay x2 - ₹60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03362" y="172387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6587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REFERENCES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9771" y="1483875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587579" y="8600701"/>
            <a:ext cx="19919163" cy="3251737"/>
            <a:chOff x="0" y="0"/>
            <a:chExt cx="5246199" cy="8564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46200" cy="856425"/>
            </a:xfrm>
            <a:custGeom>
              <a:avLst/>
              <a:gdLst/>
              <a:ahLst/>
              <a:cxnLst/>
              <a:rect r="r" b="b" t="t" l="l"/>
              <a:pathLst>
                <a:path h="856425" w="5246200">
                  <a:moveTo>
                    <a:pt x="0" y="0"/>
                  </a:moveTo>
                  <a:lnTo>
                    <a:pt x="5246200" y="0"/>
                  </a:lnTo>
                  <a:lnTo>
                    <a:pt x="5246200" y="856425"/>
                  </a:lnTo>
                  <a:lnTo>
                    <a:pt x="0" y="856425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246199" cy="904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6640" y="2150625"/>
            <a:ext cx="16472660" cy="279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158" indent="-343579" lvl="1">
              <a:lnSpc>
                <a:spcPts val="4455"/>
              </a:lnSpc>
              <a:buFont typeface="Arial"/>
              <a:buChar char="•"/>
            </a:pPr>
            <a:r>
              <a:rPr lang="en-US" sz="3182" spc="-47">
                <a:solidFill>
                  <a:srgbClr val="000000"/>
                </a:solidFill>
                <a:latin typeface="Montserrat"/>
              </a:rPr>
              <a:t>https://learn.adafruit.com/adafruit-bh1750-ambient-light-sensor/arduino</a:t>
            </a:r>
          </a:p>
          <a:p>
            <a:pPr algn="l" marL="687158" indent="-343579" lvl="1">
              <a:lnSpc>
                <a:spcPts val="4455"/>
              </a:lnSpc>
              <a:buFont typeface="Arial"/>
              <a:buChar char="•"/>
            </a:pPr>
            <a:r>
              <a:rPr lang="en-US" sz="3182" spc="-47">
                <a:solidFill>
                  <a:srgbClr val="000000"/>
                </a:solidFill>
                <a:latin typeface="Montserrat"/>
              </a:rPr>
              <a:t>https://projecthub.arduino.cc/arcaegecengiz/using-dht11-12f621</a:t>
            </a:r>
          </a:p>
          <a:p>
            <a:pPr algn="l" marL="687158" indent="-343579" lvl="1">
              <a:lnSpc>
                <a:spcPts val="4455"/>
              </a:lnSpc>
              <a:spcBef>
                <a:spcPct val="0"/>
              </a:spcBef>
              <a:buFont typeface="Arial"/>
              <a:buChar char="•"/>
            </a:pPr>
            <a:r>
              <a:rPr lang="en-US" sz="3182" spc="-47">
                <a:solidFill>
                  <a:srgbClr val="000000"/>
                </a:solidFill>
                <a:latin typeface="Montserrat"/>
              </a:rPr>
              <a:t>https://projecthub.arduino.cc/m_karim02/arduino-and-mq-135-gas-sensor-with-arduino-code-0385af https://forum.arduino.cc/t/connection-uno-with-esp01/1198688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03362" y="172387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7465" y="2290980"/>
            <a:ext cx="6266580" cy="5705040"/>
          </a:xfrm>
          <a:custGeom>
            <a:avLst/>
            <a:gdLst/>
            <a:ahLst/>
            <a:cxnLst/>
            <a:rect r="r" b="b" t="t" l="l"/>
            <a:pathLst>
              <a:path h="5705040" w="6266580">
                <a:moveTo>
                  <a:pt x="0" y="0"/>
                </a:moveTo>
                <a:lnTo>
                  <a:pt x="6266579" y="0"/>
                </a:lnTo>
                <a:lnTo>
                  <a:pt x="6266579" y="5705040"/>
                </a:lnTo>
                <a:lnTo>
                  <a:pt x="0" y="570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84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2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OVERVIEW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43701" y="2993217"/>
            <a:ext cx="14665334" cy="419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0134" indent="-365067" lvl="1">
              <a:lnSpc>
                <a:spcPts val="4734"/>
              </a:lnSpc>
              <a:buFont typeface="Arial"/>
              <a:buChar char="•"/>
            </a:pPr>
            <a:r>
              <a:rPr lang="en-US" sz="3381" spc="33">
                <a:solidFill>
                  <a:srgbClr val="000000"/>
                </a:solidFill>
                <a:latin typeface="Poppins"/>
              </a:rPr>
              <a:t>This project aims to develop a sophisticated </a:t>
            </a:r>
            <a:r>
              <a:rPr lang="en-US" sz="3381" spc="33">
                <a:solidFill>
                  <a:srgbClr val="000000"/>
                </a:solidFill>
                <a:latin typeface="Poppins"/>
              </a:rPr>
              <a:t>environmental regulation system utilizing an Arduino Uno microcontroller and a combination of sensors and control mechanisms. </a:t>
            </a:r>
          </a:p>
          <a:p>
            <a:pPr algn="just">
              <a:lnSpc>
                <a:spcPts val="4734"/>
              </a:lnSpc>
            </a:pPr>
          </a:p>
          <a:p>
            <a:pPr algn="just" marL="730134" indent="-365067" lvl="1">
              <a:lnSpc>
                <a:spcPts val="4734"/>
              </a:lnSpc>
              <a:buFont typeface="Arial"/>
              <a:buChar char="•"/>
            </a:pPr>
            <a:r>
              <a:rPr lang="en-US" sz="3381" spc="33">
                <a:solidFill>
                  <a:srgbClr val="000000"/>
                </a:solidFill>
                <a:latin typeface="Poppins"/>
              </a:rPr>
              <a:t>The system is designed to optimize comfort and safety within a room by dynamically adjusting temperature, lighting, and air quality parameters.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5417876" y="216200"/>
            <a:ext cx="2654148" cy="44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626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20" y="151387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AND BACKGROUND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583333" y="1209088"/>
            <a:ext cx="7618923" cy="7868824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0" t="-42362" r="0" b="-4236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63878" y="3804122"/>
            <a:ext cx="731827" cy="731827"/>
          </a:xfrm>
          <a:custGeom>
            <a:avLst/>
            <a:gdLst/>
            <a:ahLst/>
            <a:cxnLst/>
            <a:rect r="r" b="b" t="t" l="l"/>
            <a:pathLst>
              <a:path h="731827" w="731827">
                <a:moveTo>
                  <a:pt x="0" y="0"/>
                </a:moveTo>
                <a:lnTo>
                  <a:pt x="731827" y="0"/>
                </a:lnTo>
                <a:lnTo>
                  <a:pt x="731827" y="731827"/>
                </a:lnTo>
                <a:lnTo>
                  <a:pt x="0" y="731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5449" y="5981441"/>
            <a:ext cx="690256" cy="690256"/>
          </a:xfrm>
          <a:custGeom>
            <a:avLst/>
            <a:gdLst/>
            <a:ahLst/>
            <a:cxnLst/>
            <a:rect r="r" b="b" t="t" l="l"/>
            <a:pathLst>
              <a:path h="690256" w="690256">
                <a:moveTo>
                  <a:pt x="0" y="0"/>
                </a:moveTo>
                <a:lnTo>
                  <a:pt x="690256" y="0"/>
                </a:lnTo>
                <a:lnTo>
                  <a:pt x="690256" y="690256"/>
                </a:lnTo>
                <a:lnTo>
                  <a:pt x="0" y="690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MOTIVATION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6453" y="3746972"/>
            <a:ext cx="6270351" cy="441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8"/>
              </a:lnSpc>
            </a:pPr>
            <a:r>
              <a:rPr lang="en-US" sz="2299">
                <a:solidFill>
                  <a:srgbClr val="FFFFFF"/>
                </a:solidFill>
                <a:latin typeface="Poppins Bold"/>
              </a:rPr>
              <a:t>Health and Comfort</a:t>
            </a:r>
          </a:p>
          <a:p>
            <a:pPr algn="l" marL="496358" indent="-248179" lvl="1">
              <a:lnSpc>
                <a:spcPts val="3218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 Bold"/>
              </a:rPr>
              <a:t>I</a:t>
            </a:r>
            <a:r>
              <a:rPr lang="en-US" sz="2299">
                <a:solidFill>
                  <a:srgbClr val="FFFFFF"/>
                </a:solidFill>
                <a:latin typeface="Poppins"/>
              </a:rPr>
              <a:t>ndoor environments significantly impact human health, comfort, and productivity.</a:t>
            </a:r>
          </a:p>
          <a:p>
            <a:pPr algn="l">
              <a:lnSpc>
                <a:spcPts val="3218"/>
              </a:lnSpc>
            </a:pPr>
          </a:p>
          <a:p>
            <a:pPr algn="l">
              <a:lnSpc>
                <a:spcPts val="3218"/>
              </a:lnSpc>
            </a:pPr>
            <a:r>
              <a:rPr lang="en-US" sz="2299" spc="-45">
                <a:solidFill>
                  <a:srgbClr val="FFFFFF"/>
                </a:solidFill>
                <a:latin typeface="Poppins Bold"/>
              </a:rPr>
              <a:t>Energy Efficiency</a:t>
            </a:r>
          </a:p>
          <a:p>
            <a:pPr algn="l" marL="496358" indent="-248179" lvl="1">
              <a:lnSpc>
                <a:spcPts val="3218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</a:rPr>
              <a:t>By implementing smart environmental regulation systems, it's possible to optimize energy usage while maintaining comfortable indoor conditions.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12039" y="118156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20" y="151387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AND BACKGROUND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583333" y="1209088"/>
            <a:ext cx="7618923" cy="7868824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0" t="-42362" r="0" b="-4236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63060" y="3804122"/>
            <a:ext cx="731281" cy="731281"/>
          </a:xfrm>
          <a:custGeom>
            <a:avLst/>
            <a:gdLst/>
            <a:ahLst/>
            <a:cxnLst/>
            <a:rect r="r" b="b" t="t" l="l"/>
            <a:pathLst>
              <a:path h="731281" w="731281">
                <a:moveTo>
                  <a:pt x="0" y="0"/>
                </a:moveTo>
                <a:lnTo>
                  <a:pt x="731280" y="0"/>
                </a:lnTo>
                <a:lnTo>
                  <a:pt x="731280" y="731281"/>
                </a:lnTo>
                <a:lnTo>
                  <a:pt x="0" y="731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MOTIVATION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7584" y="3727922"/>
            <a:ext cx="6483870" cy="332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377" spc="-47">
                <a:solidFill>
                  <a:srgbClr val="FFFFFF"/>
                </a:solidFill>
                <a:latin typeface="Poppins Bold"/>
              </a:rPr>
              <a:t>Technological Advancements</a:t>
            </a:r>
          </a:p>
          <a:p>
            <a:pPr algn="l" marL="513261" indent="-256630" lvl="1">
              <a:lnSpc>
                <a:spcPts val="3328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Poppins"/>
              </a:rPr>
              <a:t>The proliferation of </a:t>
            </a:r>
            <a:r>
              <a:rPr lang="en-US" sz="2377">
                <a:solidFill>
                  <a:srgbClr val="FFFFFF"/>
                </a:solidFill>
                <a:latin typeface="Poppins"/>
              </a:rPr>
              <a:t>sensors, microcontrollers, and IoT (Internet of Things) technologies has made it feasible to develop sophisticated environmental regulation systems at a relatively low cost. </a:t>
            </a:r>
          </a:p>
          <a:p>
            <a:pPr algn="l">
              <a:lnSpc>
                <a:spcPts val="332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484234" y="172495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1494821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OBJECTIVES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045163" y="0"/>
            <a:ext cx="8242837" cy="10287000"/>
            <a:chOff x="0" y="0"/>
            <a:chExt cx="2170953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095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0953">
                  <a:moveTo>
                    <a:pt x="0" y="0"/>
                  </a:moveTo>
                  <a:lnTo>
                    <a:pt x="2170953" y="0"/>
                  </a:lnTo>
                  <a:lnTo>
                    <a:pt x="21709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7095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71810" y="1081600"/>
            <a:ext cx="6094969" cy="3428377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38897" r="0" b="-3889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671810" y="5408135"/>
            <a:ext cx="6094969" cy="3428377"/>
            <a:chOff x="0" y="0"/>
            <a:chExt cx="1128903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4" r="0" b="-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91931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5415" y="2880970"/>
            <a:ext cx="8652795" cy="2473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0810" indent="-215405" lvl="1">
              <a:lnSpc>
                <a:spcPts val="2793"/>
              </a:lnSpc>
              <a:buFont typeface="Arial"/>
              <a:buChar char="•"/>
            </a:pPr>
            <a:r>
              <a:rPr lang="en-US" sz="1995">
                <a:solidFill>
                  <a:srgbClr val="000000"/>
                </a:solidFill>
                <a:latin typeface="Poppins"/>
              </a:rPr>
              <a:t>To create an intelligent and sustainable environment that seamlessly integrates innovative solutions to enhance accessibility, optimize resource utilization, promote safety and comfort, and continuously improve the user experience through data-driven decision-making and collaboration with stakeholders.</a:t>
            </a:r>
          </a:p>
          <a:p>
            <a:pPr algn="l">
              <a:lnSpc>
                <a:spcPts val="2793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539587" y="172495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5203957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COMPANION APP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1681213"/>
            <a:ext cx="325469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29729" y="3246507"/>
            <a:ext cx="3302928" cy="6850516"/>
          </a:xfrm>
          <a:custGeom>
            <a:avLst/>
            <a:gdLst/>
            <a:ahLst/>
            <a:cxnLst/>
            <a:rect r="r" b="b" t="t" l="l"/>
            <a:pathLst>
              <a:path h="6850516" w="3302928">
                <a:moveTo>
                  <a:pt x="0" y="0"/>
                </a:moveTo>
                <a:lnTo>
                  <a:pt x="3302928" y="0"/>
                </a:lnTo>
                <a:lnTo>
                  <a:pt x="3302928" y="6850516"/>
                </a:lnTo>
                <a:lnTo>
                  <a:pt x="0" y="6850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22661" y="3246507"/>
            <a:ext cx="3350739" cy="6850516"/>
          </a:xfrm>
          <a:custGeom>
            <a:avLst/>
            <a:gdLst/>
            <a:ahLst/>
            <a:cxnLst/>
            <a:rect r="r" b="b" t="t" l="l"/>
            <a:pathLst>
              <a:path h="6850516" w="3350739">
                <a:moveTo>
                  <a:pt x="0" y="0"/>
                </a:moveTo>
                <a:lnTo>
                  <a:pt x="3350739" y="0"/>
                </a:lnTo>
                <a:lnTo>
                  <a:pt x="3350739" y="6850516"/>
                </a:lnTo>
                <a:lnTo>
                  <a:pt x="0" y="685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9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299247"/>
            <a:ext cx="13620761" cy="79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2"/>
              </a:lnSpc>
            </a:pPr>
            <a:r>
              <a:rPr lang="en-US" sz="2106">
                <a:solidFill>
                  <a:srgbClr val="000000"/>
                </a:solidFill>
                <a:latin typeface="Poppins"/>
              </a:rPr>
              <a:t>We have developed a companion Android App to facilitate real-time monitoring of the room conditions such as temperature, air purity and light intensity.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65855" y="99935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537" y="5057775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METHODOLOGY</a:t>
            </a:r>
          </a:p>
        </p:txBody>
      </p:sp>
      <p:sp>
        <p:nvSpPr>
          <p:cNvPr name="AutoShape 4" id="4"/>
          <p:cNvSpPr/>
          <p:nvPr/>
        </p:nvSpPr>
        <p:spPr>
          <a:xfrm>
            <a:off x="4186537" y="5815063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37253" y="1116529"/>
            <a:ext cx="5993196" cy="8053941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16" t="0" r="-5121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575813" y="81930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9771" y="1700263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079908" y="1953413"/>
            <a:ext cx="8128183" cy="7304887"/>
          </a:xfrm>
          <a:custGeom>
            <a:avLst/>
            <a:gdLst/>
            <a:ahLst/>
            <a:cxnLst/>
            <a:rect r="r" b="b" t="t" l="l"/>
            <a:pathLst>
              <a:path h="7304887" w="8128183">
                <a:moveTo>
                  <a:pt x="0" y="0"/>
                </a:moveTo>
                <a:lnTo>
                  <a:pt x="8128184" y="0"/>
                </a:lnTo>
                <a:lnTo>
                  <a:pt x="8128184" y="7304887"/>
                </a:lnTo>
                <a:lnTo>
                  <a:pt x="0" y="7304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9771" y="942975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0654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BLOCK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03362" y="172387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PROCEDURE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2233059"/>
            <a:ext cx="325469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93250" y="956528"/>
            <a:ext cx="6289724" cy="8373944"/>
            <a:chOff x="0" y="0"/>
            <a:chExt cx="3663950" cy="4878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0291" t="0" r="-5029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952500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STEPS AND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927610"/>
            <a:ext cx="7660103" cy="534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110" indent="-270555" lvl="1">
              <a:lnSpc>
                <a:spcPts val="3834"/>
              </a:lnSpc>
              <a:buFont typeface="Arial"/>
              <a:buChar char="•"/>
            </a:pPr>
            <a:r>
              <a:rPr lang="en-US" sz="2506">
                <a:solidFill>
                  <a:srgbClr val="000000"/>
                </a:solidFill>
                <a:latin typeface="Poppins"/>
              </a:rPr>
              <a:t> Connect the ground (GND) of the sensor board to any of the ground (GND) pins on the Arduino.</a:t>
            </a:r>
          </a:p>
          <a:p>
            <a:pPr algn="l">
              <a:lnSpc>
                <a:spcPts val="3834"/>
              </a:lnSpc>
            </a:pPr>
          </a:p>
          <a:p>
            <a:pPr algn="l" marL="541110" indent="-270555" lvl="1">
              <a:lnSpc>
                <a:spcPts val="3834"/>
              </a:lnSpc>
              <a:buFont typeface="Arial"/>
              <a:buChar char="•"/>
            </a:pPr>
            <a:r>
              <a:rPr lang="en-US" sz="2506">
                <a:solidFill>
                  <a:srgbClr val="000000"/>
                </a:solidFill>
                <a:latin typeface="Poppins"/>
              </a:rPr>
              <a:t> Connect the SCL (Serial Clock) pin of the sensor board to the corresponding SCL pin on the Arduino. In this case, it is pin A5.</a:t>
            </a:r>
          </a:p>
          <a:p>
            <a:pPr algn="l">
              <a:lnSpc>
                <a:spcPts val="3834"/>
              </a:lnSpc>
            </a:pPr>
          </a:p>
          <a:p>
            <a:pPr algn="l" marL="541110" indent="-270555" lvl="1">
              <a:lnSpc>
                <a:spcPts val="3834"/>
              </a:lnSpc>
              <a:buFont typeface="Arial"/>
              <a:buChar char="•"/>
            </a:pPr>
            <a:r>
              <a:rPr lang="en-US" sz="2506">
                <a:solidFill>
                  <a:srgbClr val="000000"/>
                </a:solidFill>
                <a:latin typeface="Poppins"/>
              </a:rPr>
              <a:t> Connect the SDA (Serial Data) pin of the sensor board to the corresponding SDA pin on the Arduino. In this case, it is pin A4.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03362" y="172387"/>
            <a:ext cx="34360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Sensory Ecology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DAGDG1yjdFE</dc:identifier>
  <dcterms:modified xsi:type="dcterms:W3CDTF">2011-08-01T06:04:30Z</dcterms:modified>
  <cp:revision>1</cp:revision>
  <dc:title>Sensory</dc:title>
</cp:coreProperties>
</file>